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6" r:id="rId4"/>
    <p:sldId id="273" r:id="rId5"/>
    <p:sldId id="269" r:id="rId6"/>
    <p:sldId id="270" r:id="rId7"/>
    <p:sldId id="274" r:id="rId8"/>
    <p:sldId id="262" r:id="rId9"/>
    <p:sldId id="267" r:id="rId10"/>
    <p:sldId id="275" r:id="rId11"/>
    <p:sldId id="264" r:id="rId12"/>
    <p:sldId id="265" r:id="rId13"/>
  </p:sldIdLst>
  <p:sldSz cx="18288000" cy="10287000"/>
  <p:notesSz cx="6858000" cy="9144000"/>
  <p:embeddedFontLs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Bold" panose="00000800000000000000" charset="0"/>
      <p:regular r:id="rId19"/>
    </p:embeddedFont>
    <p:embeddedFont>
      <p:font typeface="Poppins Medium" panose="00000600000000000000" pitchFamily="2" charset="0"/>
      <p:regular r:id="rId20"/>
      <p:italic r:id="rId21"/>
    </p:embeddedFont>
    <p:embeddedFont>
      <p:font typeface="Poppins Ultra-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4B48"/>
    <a:srgbClr val="53BCFF"/>
    <a:srgbClr val="122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4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FA18D-F916-4F4A-98D0-F684C3DF8A14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E966B-4F0F-41E4-8F55-83D4523B6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71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Limited and personalized deals based on time spent by the customer during the session to avoid </a:t>
            </a:r>
            <a:r>
              <a:rPr lang="en-US" dirty="0" err="1"/>
              <a:t>eno</a:t>
            </a:r>
            <a:r>
              <a:rPr lang="en-US" dirty="0"/>
              <a:t> yzh2 w y5la3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966B-4F0F-41E4-8F55-83D4523B6E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7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Limited and personalized deals based on time spent by the customer during the session to avoid </a:t>
            </a:r>
            <a:r>
              <a:rPr lang="en-US" dirty="0" err="1"/>
              <a:t>eno</a:t>
            </a:r>
            <a:r>
              <a:rPr lang="en-US" dirty="0"/>
              <a:t> yzh2 w y5la3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966B-4F0F-41E4-8F55-83D4523B6E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6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hand pointing at a keyboard&#10;&#10;Description automatically generated">
            <a:extLst>
              <a:ext uri="{FF2B5EF4-FFF2-40B4-BE49-F238E27FC236}">
                <a16:creationId xmlns:a16="http://schemas.microsoft.com/office/drawing/2014/main" id="{2C2A3CA3-6687-4E6C-CC75-23A9A7CFD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84" y="-236913"/>
            <a:ext cx="18448484" cy="11127178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147918" y="-236912"/>
            <a:ext cx="10715425" cy="11127178"/>
          </a:xfrm>
          <a:custGeom>
            <a:avLst/>
            <a:gdLst/>
            <a:ahLst/>
            <a:cxnLst/>
            <a:rect l="l" t="t" r="r" b="b"/>
            <a:pathLst>
              <a:path w="10715425" h="10715425">
                <a:moveTo>
                  <a:pt x="0" y="0"/>
                </a:moveTo>
                <a:lnTo>
                  <a:pt x="10715424" y="0"/>
                </a:lnTo>
                <a:lnTo>
                  <a:pt x="10715424" y="10715425"/>
                </a:lnTo>
                <a:lnTo>
                  <a:pt x="0" y="10715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90600" y="2781300"/>
            <a:ext cx="7962900" cy="1426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en-US" sz="8378" dirty="0">
                <a:solidFill>
                  <a:srgbClr val="FFFFFF"/>
                </a:solidFill>
                <a:latin typeface="Poppins Ultra-Bold"/>
              </a:rPr>
              <a:t>E-Commerce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0600" y="4056317"/>
            <a:ext cx="11391900" cy="1426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en-US" sz="8378" dirty="0">
                <a:solidFill>
                  <a:srgbClr val="53BCFF"/>
                </a:solidFill>
                <a:latin typeface="Poppins Ultra-Bold"/>
              </a:rPr>
              <a:t>Customer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0600" y="5334675"/>
            <a:ext cx="9556164" cy="142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en-US" sz="8378" dirty="0">
                <a:solidFill>
                  <a:schemeClr val="bg1"/>
                </a:solidFill>
                <a:latin typeface="Poppins Ultra-Bold"/>
              </a:rPr>
              <a:t>Behavior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82800" y="8724900"/>
            <a:ext cx="2324100" cy="475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Poppins"/>
              </a:rPr>
              <a:t>Senda Nasr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028700" y="3033352"/>
            <a:ext cx="494183" cy="455884"/>
          </a:xfrm>
          <a:custGeom>
            <a:avLst/>
            <a:gdLst/>
            <a:ahLst/>
            <a:cxnLst/>
            <a:rect l="l" t="t" r="r" b="b"/>
            <a:pathLst>
              <a:path w="494183" h="455884">
                <a:moveTo>
                  <a:pt x="0" y="0"/>
                </a:moveTo>
                <a:lnTo>
                  <a:pt x="494183" y="0"/>
                </a:lnTo>
                <a:lnTo>
                  <a:pt x="494183" y="455884"/>
                </a:lnTo>
                <a:lnTo>
                  <a:pt x="0" y="455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422717"/>
            <a:ext cx="15201900" cy="877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23"/>
              </a:lnSpc>
            </a:pPr>
            <a:r>
              <a:rPr lang="en-US" sz="5159" dirty="0">
                <a:solidFill>
                  <a:srgbClr val="53BCFF"/>
                </a:solidFill>
                <a:latin typeface="Poppins Medium"/>
              </a:rPr>
              <a:t>Recommendations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86454" y="2931071"/>
            <a:ext cx="10003314" cy="536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9"/>
              </a:lnSpc>
            </a:pPr>
            <a:r>
              <a:rPr lang="en-US" sz="3149" dirty="0">
                <a:solidFill>
                  <a:srgbClr val="53BCFF"/>
                </a:solidFill>
                <a:latin typeface="Poppins"/>
              </a:rPr>
              <a:t>Page Value driven improvements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6454" y="3669846"/>
            <a:ext cx="9695945" cy="1025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129"/>
              </a:lnSpc>
              <a:buFont typeface="Arial" panose="020B0604020202020204" pitchFamily="34" charset="0"/>
              <a:buChar char="•"/>
            </a:pPr>
            <a:r>
              <a:rPr lang="en-US" sz="2949" dirty="0">
                <a:solidFill>
                  <a:srgbClr val="FFFFFF"/>
                </a:solidFill>
                <a:latin typeface="Poppins"/>
              </a:rPr>
              <a:t>Focus on content of pages with high page value </a:t>
            </a:r>
          </a:p>
          <a:p>
            <a:pPr marL="457200" indent="-457200">
              <a:lnSpc>
                <a:spcPts val="4129"/>
              </a:lnSpc>
              <a:buFont typeface="Arial" panose="020B0604020202020204" pitchFamily="34" charset="0"/>
              <a:buChar char="•"/>
            </a:pPr>
            <a:r>
              <a:rPr lang="en-US" sz="2949" dirty="0">
                <a:solidFill>
                  <a:srgbClr val="FFFFFF"/>
                </a:solidFill>
                <a:latin typeface="Poppins"/>
              </a:rPr>
              <a:t>Improve pages with low page value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3886" y="5143500"/>
            <a:ext cx="11374914" cy="5362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09"/>
              </a:lnSpc>
            </a:pPr>
            <a:r>
              <a:rPr lang="en-US" sz="3149" dirty="0">
                <a:solidFill>
                  <a:srgbClr val="53BCFF"/>
                </a:solidFill>
                <a:latin typeface="Poppins"/>
              </a:rPr>
              <a:t>Consideration regarding Exit Rate &amp; Bounce Rate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83886" y="5882275"/>
            <a:ext cx="9088914" cy="1551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129"/>
              </a:lnSpc>
              <a:buFont typeface="Arial" panose="020B0604020202020204" pitchFamily="34" charset="0"/>
              <a:buChar char="•"/>
            </a:pPr>
            <a:r>
              <a:rPr lang="en-US" sz="2949" dirty="0">
                <a:solidFill>
                  <a:srgbClr val="FFFFFF"/>
                </a:solidFill>
                <a:latin typeface="Poppins"/>
              </a:rPr>
              <a:t>Analyze cause of high Exit &amp; Bounce rate especially if coupled with higher page values</a:t>
            </a:r>
          </a:p>
          <a:p>
            <a:pPr marL="457200" indent="-457200">
              <a:lnSpc>
                <a:spcPts val="4129"/>
              </a:lnSpc>
              <a:buFont typeface="Arial" panose="020B0604020202020204" pitchFamily="34" charset="0"/>
              <a:buChar char="•"/>
            </a:pPr>
            <a:endParaRPr lang="en-US" sz="2949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026132" y="5245781"/>
            <a:ext cx="494183" cy="455884"/>
          </a:xfrm>
          <a:custGeom>
            <a:avLst/>
            <a:gdLst/>
            <a:ahLst/>
            <a:cxnLst/>
            <a:rect l="l" t="t" r="r" b="b"/>
            <a:pathLst>
              <a:path w="494183" h="455884">
                <a:moveTo>
                  <a:pt x="0" y="0"/>
                </a:moveTo>
                <a:lnTo>
                  <a:pt x="494183" y="0"/>
                </a:lnTo>
                <a:lnTo>
                  <a:pt x="494183" y="455884"/>
                </a:lnTo>
                <a:lnTo>
                  <a:pt x="0" y="455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98D278C2-F35C-32C9-6ADA-1436520EF67B}"/>
              </a:ext>
            </a:extLst>
          </p:cNvPr>
          <p:cNvSpPr txBox="1"/>
          <p:nvPr/>
        </p:nvSpPr>
        <p:spPr>
          <a:xfrm>
            <a:off x="1848354" y="7272554"/>
            <a:ext cx="11374914" cy="5362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09"/>
              </a:lnSpc>
            </a:pPr>
            <a:r>
              <a:rPr lang="en-US" sz="3149" dirty="0">
                <a:solidFill>
                  <a:srgbClr val="53BCFF"/>
                </a:solidFill>
                <a:latin typeface="Poppins"/>
              </a:rPr>
              <a:t>Dynamic analysis of key features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65C25566-DFED-7378-D149-008ABB54BD66}"/>
              </a:ext>
            </a:extLst>
          </p:cNvPr>
          <p:cNvSpPr txBox="1"/>
          <p:nvPr/>
        </p:nvSpPr>
        <p:spPr>
          <a:xfrm>
            <a:off x="1848354" y="8011329"/>
            <a:ext cx="9353046" cy="1551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129"/>
              </a:lnSpc>
              <a:buFont typeface="Arial" panose="020B0604020202020204" pitchFamily="34" charset="0"/>
              <a:buChar char="•"/>
            </a:pPr>
            <a:r>
              <a:rPr lang="en-US" sz="2949" dirty="0">
                <a:solidFill>
                  <a:srgbClr val="FFFFFF"/>
                </a:solidFill>
                <a:latin typeface="Poppins"/>
              </a:rPr>
              <a:t>Continuous reassessment based on new data to provide accurate and updated insights</a:t>
            </a:r>
          </a:p>
          <a:p>
            <a:pPr marL="457200" indent="-457200">
              <a:lnSpc>
                <a:spcPts val="4129"/>
              </a:lnSpc>
              <a:buFont typeface="Arial" panose="020B0604020202020204" pitchFamily="34" charset="0"/>
              <a:buChar char="•"/>
            </a:pPr>
            <a:endParaRPr lang="en-US" sz="2949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408C173E-8E2D-D51C-CDC9-E4E931F74770}"/>
              </a:ext>
            </a:extLst>
          </p:cNvPr>
          <p:cNvSpPr/>
          <p:nvPr/>
        </p:nvSpPr>
        <p:spPr>
          <a:xfrm>
            <a:off x="990600" y="7374835"/>
            <a:ext cx="494183" cy="455884"/>
          </a:xfrm>
          <a:custGeom>
            <a:avLst/>
            <a:gdLst/>
            <a:ahLst/>
            <a:cxnLst/>
            <a:rect l="l" t="t" r="r" b="b"/>
            <a:pathLst>
              <a:path w="494183" h="455884">
                <a:moveTo>
                  <a:pt x="0" y="0"/>
                </a:moveTo>
                <a:lnTo>
                  <a:pt x="494183" y="0"/>
                </a:lnTo>
                <a:lnTo>
                  <a:pt x="494183" y="455884"/>
                </a:lnTo>
                <a:lnTo>
                  <a:pt x="0" y="455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392343" y="-2086440"/>
            <a:ext cx="9553257" cy="9515940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24572" r="-2457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3BC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2070513" y="7759374"/>
            <a:ext cx="5424507" cy="5424507"/>
          </a:xfrm>
          <a:custGeom>
            <a:avLst/>
            <a:gdLst/>
            <a:ahLst/>
            <a:cxnLst/>
            <a:rect l="l" t="t" r="r" b="b"/>
            <a:pathLst>
              <a:path w="5424507" h="5424507">
                <a:moveTo>
                  <a:pt x="0" y="0"/>
                </a:moveTo>
                <a:lnTo>
                  <a:pt x="5424508" y="0"/>
                </a:lnTo>
                <a:lnTo>
                  <a:pt x="5424508" y="5424508"/>
                </a:lnTo>
                <a:lnTo>
                  <a:pt x="0" y="5424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780979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4" y="0"/>
                </a:lnTo>
                <a:lnTo>
                  <a:pt x="1936294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1806334"/>
            <a:ext cx="8801100" cy="877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23"/>
              </a:lnSpc>
            </a:pPr>
            <a:r>
              <a:rPr lang="en-US" sz="5159" dirty="0">
                <a:solidFill>
                  <a:srgbClr val="53BCFF"/>
                </a:solidFill>
                <a:latin typeface="Poppins Medium"/>
              </a:rPr>
              <a:t>Next Steps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ABD1BE75-8453-5240-0F0A-CB67F9D476B7}"/>
              </a:ext>
            </a:extLst>
          </p:cNvPr>
          <p:cNvSpPr/>
          <p:nvPr/>
        </p:nvSpPr>
        <p:spPr>
          <a:xfrm>
            <a:off x="1144328" y="3154564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96D758D3-4F2C-F31B-D65B-0F01F45B4C62}"/>
              </a:ext>
            </a:extLst>
          </p:cNvPr>
          <p:cNvSpPr/>
          <p:nvPr/>
        </p:nvSpPr>
        <p:spPr>
          <a:xfrm>
            <a:off x="1144328" y="4083213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C467FB0-BF53-D527-00A1-62676341996D}"/>
              </a:ext>
            </a:extLst>
          </p:cNvPr>
          <p:cNvSpPr/>
          <p:nvPr/>
        </p:nvSpPr>
        <p:spPr>
          <a:xfrm>
            <a:off x="1144328" y="5011863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1"/>
                </a:lnTo>
                <a:lnTo>
                  <a:pt x="0" y="2879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27">
            <a:extLst>
              <a:ext uri="{FF2B5EF4-FFF2-40B4-BE49-F238E27FC236}">
                <a16:creationId xmlns:a16="http://schemas.microsoft.com/office/drawing/2014/main" id="{B2AAED93-0DA8-C9DC-9A3C-6B701C92462A}"/>
              </a:ext>
            </a:extLst>
          </p:cNvPr>
          <p:cNvSpPr txBox="1"/>
          <p:nvPr/>
        </p:nvSpPr>
        <p:spPr>
          <a:xfrm>
            <a:off x="1698990" y="2997526"/>
            <a:ext cx="9883410" cy="524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70"/>
              </a:lnSpc>
            </a:pPr>
            <a:r>
              <a:rPr lang="en-US" sz="3363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Analyze customer demographics</a:t>
            </a: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4175FEB6-25D4-81C4-E611-8DBF2B295A7E}"/>
              </a:ext>
            </a:extLst>
          </p:cNvPr>
          <p:cNvSpPr txBox="1"/>
          <p:nvPr/>
        </p:nvSpPr>
        <p:spPr>
          <a:xfrm>
            <a:off x="1700702" y="3867204"/>
            <a:ext cx="9611670" cy="57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09"/>
              </a:lnSpc>
            </a:pPr>
            <a:r>
              <a:rPr lang="en-US" sz="3363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Analyze products creating the most revenue</a:t>
            </a:r>
          </a:p>
        </p:txBody>
      </p:sp>
      <p:sp>
        <p:nvSpPr>
          <p:cNvPr id="19" name="TextBox 29">
            <a:extLst>
              <a:ext uri="{FF2B5EF4-FFF2-40B4-BE49-F238E27FC236}">
                <a16:creationId xmlns:a16="http://schemas.microsoft.com/office/drawing/2014/main" id="{6F249C0D-9E39-9837-0830-AA6FE3694B81}"/>
              </a:ext>
            </a:extLst>
          </p:cNvPr>
          <p:cNvSpPr txBox="1"/>
          <p:nvPr/>
        </p:nvSpPr>
        <p:spPr>
          <a:xfrm>
            <a:off x="1738577" y="4815687"/>
            <a:ext cx="10072423" cy="543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9"/>
              </a:lnSpc>
            </a:pPr>
            <a:r>
              <a:rPr lang="en-US" sz="3363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Generate recommendations for customers</a:t>
            </a:r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539DEA8B-49C4-F9F7-5A0F-8D11FF451990}"/>
              </a:ext>
            </a:extLst>
          </p:cNvPr>
          <p:cNvSpPr/>
          <p:nvPr/>
        </p:nvSpPr>
        <p:spPr>
          <a:xfrm>
            <a:off x="1144328" y="5938745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1"/>
                </a:lnTo>
                <a:lnTo>
                  <a:pt x="0" y="2879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9">
            <a:extLst>
              <a:ext uri="{FF2B5EF4-FFF2-40B4-BE49-F238E27FC236}">
                <a16:creationId xmlns:a16="http://schemas.microsoft.com/office/drawing/2014/main" id="{418B9C0A-76D2-3708-BBCE-F04454753076}"/>
              </a:ext>
            </a:extLst>
          </p:cNvPr>
          <p:cNvSpPr txBox="1"/>
          <p:nvPr/>
        </p:nvSpPr>
        <p:spPr>
          <a:xfrm>
            <a:off x="1738577" y="5742569"/>
            <a:ext cx="8548423" cy="1108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9"/>
              </a:lnSpc>
            </a:pPr>
            <a:r>
              <a:rPr lang="en-US" sz="3363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Generate recommendations for different business areas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91152" y="3826752"/>
            <a:ext cx="11105696" cy="2272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59"/>
              </a:lnSpc>
            </a:pPr>
            <a:r>
              <a:rPr lang="en-US" sz="12542">
                <a:solidFill>
                  <a:srgbClr val="53BCFF"/>
                </a:solidFill>
                <a:latin typeface="Poppins Ultra-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028700" y="1356481"/>
            <a:ext cx="9929525" cy="87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19"/>
              </a:lnSpc>
            </a:pPr>
            <a:r>
              <a:rPr lang="en-US" sz="5156" dirty="0">
                <a:solidFill>
                  <a:srgbClr val="53BCFF"/>
                </a:solidFill>
                <a:latin typeface="Poppins Medium"/>
              </a:rPr>
              <a:t>Agenda</a:t>
            </a:r>
          </a:p>
        </p:txBody>
      </p:sp>
      <p:sp>
        <p:nvSpPr>
          <p:cNvPr id="18" name="Freeform 2">
            <a:extLst>
              <a:ext uri="{FF2B5EF4-FFF2-40B4-BE49-F238E27FC236}">
                <a16:creationId xmlns:a16="http://schemas.microsoft.com/office/drawing/2014/main" id="{8E6E7AA5-362E-DEAD-17BB-CBB73A8DABB1}"/>
              </a:ext>
            </a:extLst>
          </p:cNvPr>
          <p:cNvSpPr/>
          <p:nvPr/>
        </p:nvSpPr>
        <p:spPr>
          <a:xfrm rot="5400000">
            <a:off x="14768522" y="7574746"/>
            <a:ext cx="5424507" cy="5424507"/>
          </a:xfrm>
          <a:custGeom>
            <a:avLst/>
            <a:gdLst/>
            <a:ahLst/>
            <a:cxnLst/>
            <a:rect l="l" t="t" r="r" b="b"/>
            <a:pathLst>
              <a:path w="5424507" h="5424507">
                <a:moveTo>
                  <a:pt x="0" y="0"/>
                </a:moveTo>
                <a:lnTo>
                  <a:pt x="5424507" y="0"/>
                </a:lnTo>
                <a:lnTo>
                  <a:pt x="5424507" y="5424508"/>
                </a:lnTo>
                <a:lnTo>
                  <a:pt x="0" y="542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08B31C9F-FD44-CECA-4796-2A88AC99AC36}"/>
              </a:ext>
            </a:extLst>
          </p:cNvPr>
          <p:cNvSpPr/>
          <p:nvPr/>
        </p:nvSpPr>
        <p:spPr>
          <a:xfrm>
            <a:off x="12294077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5" y="0"/>
                </a:lnTo>
                <a:lnTo>
                  <a:pt x="1936295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A0C397E5-2ABC-CF1D-6ABF-0495CE08CBB8}"/>
              </a:ext>
            </a:extLst>
          </p:cNvPr>
          <p:cNvSpPr/>
          <p:nvPr/>
        </p:nvSpPr>
        <p:spPr>
          <a:xfrm>
            <a:off x="1144328" y="3154564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8E41021D-E865-DE8E-3263-534B5EDBB358}"/>
              </a:ext>
            </a:extLst>
          </p:cNvPr>
          <p:cNvSpPr/>
          <p:nvPr/>
        </p:nvSpPr>
        <p:spPr>
          <a:xfrm>
            <a:off x="1144328" y="4083213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135D59C6-54A3-3060-FABE-4AB2534DD5D5}"/>
              </a:ext>
            </a:extLst>
          </p:cNvPr>
          <p:cNvSpPr/>
          <p:nvPr/>
        </p:nvSpPr>
        <p:spPr>
          <a:xfrm>
            <a:off x="1144328" y="5348249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1"/>
                </a:lnTo>
                <a:lnTo>
                  <a:pt x="0" y="2879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7">
            <a:extLst>
              <a:ext uri="{FF2B5EF4-FFF2-40B4-BE49-F238E27FC236}">
                <a16:creationId xmlns:a16="http://schemas.microsoft.com/office/drawing/2014/main" id="{E25C98D9-13A5-A79A-C981-76F8120FCB74}"/>
              </a:ext>
            </a:extLst>
          </p:cNvPr>
          <p:cNvSpPr txBox="1"/>
          <p:nvPr/>
        </p:nvSpPr>
        <p:spPr>
          <a:xfrm>
            <a:off x="1698990" y="2997526"/>
            <a:ext cx="4466604" cy="52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0"/>
              </a:lnSpc>
            </a:pPr>
            <a:r>
              <a:rPr lang="en-US" sz="3363" dirty="0">
                <a:solidFill>
                  <a:srgbClr val="FFFFFF"/>
                </a:solidFill>
                <a:latin typeface="Poppins Bold"/>
              </a:rPr>
              <a:t>Introduction</a:t>
            </a: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EC81944C-6F13-46F0-C185-8EAFE10E3D52}"/>
              </a:ext>
            </a:extLst>
          </p:cNvPr>
          <p:cNvSpPr txBox="1"/>
          <p:nvPr/>
        </p:nvSpPr>
        <p:spPr>
          <a:xfrm>
            <a:off x="1700702" y="3867204"/>
            <a:ext cx="10869106" cy="703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63" dirty="0">
                <a:solidFill>
                  <a:srgbClr val="FFFFFF"/>
                </a:solidFill>
                <a:latin typeface="Poppins Bold"/>
              </a:rPr>
              <a:t>Key Findings from Exploratory Data Analysis</a:t>
            </a:r>
          </a:p>
        </p:txBody>
      </p:sp>
      <p:sp>
        <p:nvSpPr>
          <p:cNvPr id="31" name="TextBox 29">
            <a:extLst>
              <a:ext uri="{FF2B5EF4-FFF2-40B4-BE49-F238E27FC236}">
                <a16:creationId xmlns:a16="http://schemas.microsoft.com/office/drawing/2014/main" id="{7660DB31-EB1D-7EE1-0F28-814390DC5008}"/>
              </a:ext>
            </a:extLst>
          </p:cNvPr>
          <p:cNvSpPr txBox="1"/>
          <p:nvPr/>
        </p:nvSpPr>
        <p:spPr>
          <a:xfrm>
            <a:off x="1738577" y="5152073"/>
            <a:ext cx="5652823" cy="543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9"/>
              </a:lnSpc>
            </a:pPr>
            <a:r>
              <a:rPr lang="en-US" sz="3363" dirty="0">
                <a:solidFill>
                  <a:srgbClr val="FFFFFF"/>
                </a:solidFill>
                <a:latin typeface="Poppins Bold"/>
              </a:rPr>
              <a:t>Machine Learning Models</a:t>
            </a:r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FA644C33-9592-4B3D-5725-F279DA1225B2}"/>
              </a:ext>
            </a:extLst>
          </p:cNvPr>
          <p:cNvSpPr/>
          <p:nvPr/>
        </p:nvSpPr>
        <p:spPr>
          <a:xfrm>
            <a:off x="1143000" y="6305495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8A3BA3C0-8D69-4942-2A5F-182DD7831581}"/>
              </a:ext>
            </a:extLst>
          </p:cNvPr>
          <p:cNvSpPr/>
          <p:nvPr/>
        </p:nvSpPr>
        <p:spPr>
          <a:xfrm>
            <a:off x="1143000" y="7462745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1"/>
                </a:lnTo>
                <a:lnTo>
                  <a:pt x="0" y="2879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28">
            <a:extLst>
              <a:ext uri="{FF2B5EF4-FFF2-40B4-BE49-F238E27FC236}">
                <a16:creationId xmlns:a16="http://schemas.microsoft.com/office/drawing/2014/main" id="{7DABFDAA-5A95-996A-CC4D-B25A26D9F6C9}"/>
              </a:ext>
            </a:extLst>
          </p:cNvPr>
          <p:cNvSpPr txBox="1"/>
          <p:nvPr/>
        </p:nvSpPr>
        <p:spPr>
          <a:xfrm>
            <a:off x="1699374" y="6089486"/>
            <a:ext cx="15064626" cy="703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63" dirty="0">
                <a:solidFill>
                  <a:srgbClr val="FFFFFF"/>
                </a:solidFill>
                <a:latin typeface="Poppins Bold"/>
              </a:rPr>
              <a:t>Recommendations to Improve User Engagement &amp; Revenue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9280B562-E1F0-8E00-6CD7-778FE204120D}"/>
              </a:ext>
            </a:extLst>
          </p:cNvPr>
          <p:cNvSpPr txBox="1"/>
          <p:nvPr/>
        </p:nvSpPr>
        <p:spPr>
          <a:xfrm>
            <a:off x="1737249" y="7266569"/>
            <a:ext cx="7787751" cy="543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9"/>
              </a:lnSpc>
            </a:pPr>
            <a:r>
              <a:rPr lang="en-US" sz="3363" dirty="0">
                <a:solidFill>
                  <a:srgbClr val="FFFFFF"/>
                </a:solidFill>
                <a:latin typeface="Poppins Bold"/>
              </a:rPr>
              <a:t>Next Steps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-2070513" y="7759374"/>
            <a:ext cx="5424507" cy="5424507"/>
          </a:xfrm>
          <a:custGeom>
            <a:avLst/>
            <a:gdLst/>
            <a:ahLst/>
            <a:cxnLst/>
            <a:rect l="l" t="t" r="r" b="b"/>
            <a:pathLst>
              <a:path w="5424507" h="5424507">
                <a:moveTo>
                  <a:pt x="0" y="0"/>
                </a:moveTo>
                <a:lnTo>
                  <a:pt x="5424508" y="0"/>
                </a:lnTo>
                <a:lnTo>
                  <a:pt x="5424508" y="5424508"/>
                </a:lnTo>
                <a:lnTo>
                  <a:pt x="0" y="542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3780979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4" y="0"/>
                </a:lnTo>
                <a:lnTo>
                  <a:pt x="1936294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1356481"/>
            <a:ext cx="9929525" cy="87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19"/>
              </a:lnSpc>
            </a:pPr>
            <a:r>
              <a:rPr lang="en-US" sz="5156" dirty="0">
                <a:solidFill>
                  <a:srgbClr val="53BCFF"/>
                </a:solidFill>
                <a:latin typeface="Poppins Medium"/>
              </a:rPr>
              <a:t>Introduction</a:t>
            </a: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7C383BD1-B5E6-64FC-F537-3A07E94A62D8}"/>
              </a:ext>
            </a:extLst>
          </p:cNvPr>
          <p:cNvSpPr txBox="1"/>
          <p:nvPr/>
        </p:nvSpPr>
        <p:spPr>
          <a:xfrm>
            <a:off x="1700136" y="2614251"/>
            <a:ext cx="8742494" cy="122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273"/>
              </a:lnSpc>
              <a:buFont typeface="Wingdings" panose="05000000000000000000" pitchFamily="2" charset="2"/>
              <a:buChar char="§"/>
            </a:pPr>
            <a:endParaRPr lang="en-US" sz="3119" dirty="0">
              <a:solidFill>
                <a:srgbClr val="FFFFFF"/>
              </a:solidFill>
              <a:latin typeface="Poppins"/>
            </a:endParaRP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FFFFF"/>
                </a:solidFill>
                <a:latin typeface="Poppins"/>
              </a:rPr>
              <a:t>Dataset </a:t>
            </a:r>
          </a:p>
        </p:txBody>
      </p:sp>
      <p:grpSp>
        <p:nvGrpSpPr>
          <p:cNvPr id="36" name="Group 2">
            <a:extLst>
              <a:ext uri="{FF2B5EF4-FFF2-40B4-BE49-F238E27FC236}">
                <a16:creationId xmlns:a16="http://schemas.microsoft.com/office/drawing/2014/main" id="{72DA6320-E47B-2766-5E59-D9A5EC512AFA}"/>
              </a:ext>
            </a:extLst>
          </p:cNvPr>
          <p:cNvGrpSpPr>
            <a:grpSpLocks noChangeAspect="1"/>
          </p:cNvGrpSpPr>
          <p:nvPr/>
        </p:nvGrpSpPr>
        <p:grpSpPr>
          <a:xfrm>
            <a:off x="11763524" y="1356481"/>
            <a:ext cx="5495776" cy="10874337"/>
            <a:chOff x="0" y="0"/>
            <a:chExt cx="2620010" cy="5184140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0231BF23-9B2B-E936-8B13-9DCDD0F452D4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4">
              <a:extLst>
                <a:ext uri="{FF2B5EF4-FFF2-40B4-BE49-F238E27FC236}">
                  <a16:creationId xmlns:a16="http://schemas.microsoft.com/office/drawing/2014/main" id="{CB75CF58-8328-C61B-AECB-56EC649A94B2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12527" r="-11252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C31559BD-79C2-791A-193D-76869C7E5E39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5F2F6623-CA5A-BDD5-9F5A-087CA91B8C24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8DFBBD8E-6810-9F33-ECF7-B8E1B1B11575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8074E26D-2784-92F9-F070-CAF0E3B03025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C9759C16-842E-31CB-B70E-777EF10E7583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6CBC5C92-81FA-C420-ED19-8853D6605BB8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83DFAB9E-665B-A103-314A-836130E06200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" name="Freeform 14">
            <a:extLst>
              <a:ext uri="{FF2B5EF4-FFF2-40B4-BE49-F238E27FC236}">
                <a16:creationId xmlns:a16="http://schemas.microsoft.com/office/drawing/2014/main" id="{17160C28-62F1-EE8B-34D5-3689195641D8}"/>
              </a:ext>
            </a:extLst>
          </p:cNvPr>
          <p:cNvSpPr/>
          <p:nvPr/>
        </p:nvSpPr>
        <p:spPr>
          <a:xfrm>
            <a:off x="1155389" y="3445075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TextBox 15">
            <a:extLst>
              <a:ext uri="{FF2B5EF4-FFF2-40B4-BE49-F238E27FC236}">
                <a16:creationId xmlns:a16="http://schemas.microsoft.com/office/drawing/2014/main" id="{CF3722AA-E100-C5F9-9AB6-F95B4769268F}"/>
              </a:ext>
            </a:extLst>
          </p:cNvPr>
          <p:cNvSpPr txBox="1"/>
          <p:nvPr/>
        </p:nvSpPr>
        <p:spPr>
          <a:xfrm>
            <a:off x="1905000" y="5214439"/>
            <a:ext cx="10869107" cy="209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119" dirty="0">
                <a:solidFill>
                  <a:srgbClr val="FFFFFF"/>
                </a:solidFill>
                <a:latin typeface="Poppins"/>
              </a:rPr>
              <a:t>Identify key features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119" dirty="0">
                <a:solidFill>
                  <a:srgbClr val="FFFFFF"/>
                </a:solidFill>
                <a:latin typeface="Poppins"/>
              </a:rPr>
              <a:t>Improve user engagement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119" dirty="0">
                <a:solidFill>
                  <a:srgbClr val="FFFFFF"/>
                </a:solidFill>
                <a:latin typeface="Poppins"/>
              </a:rPr>
              <a:t>Increase Revenue</a:t>
            </a:r>
          </a:p>
        </p:txBody>
      </p:sp>
      <p:sp>
        <p:nvSpPr>
          <p:cNvPr id="56" name="TextBox 15">
            <a:extLst>
              <a:ext uri="{FF2B5EF4-FFF2-40B4-BE49-F238E27FC236}">
                <a16:creationId xmlns:a16="http://schemas.microsoft.com/office/drawing/2014/main" id="{F89C5820-8E1F-34B0-F281-3AF3625616C2}"/>
              </a:ext>
            </a:extLst>
          </p:cNvPr>
          <p:cNvSpPr txBox="1"/>
          <p:nvPr/>
        </p:nvSpPr>
        <p:spPr>
          <a:xfrm>
            <a:off x="1700136" y="3732741"/>
            <a:ext cx="8742494" cy="122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273"/>
              </a:lnSpc>
              <a:buFont typeface="Wingdings" panose="05000000000000000000" pitchFamily="2" charset="2"/>
              <a:buChar char="§"/>
            </a:pPr>
            <a:endParaRPr lang="en-US" sz="3119" dirty="0">
              <a:solidFill>
                <a:srgbClr val="FFFFFF"/>
              </a:solidFill>
              <a:latin typeface="Poppins"/>
            </a:endParaRP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FFFFF"/>
                </a:solidFill>
                <a:latin typeface="Poppins"/>
              </a:rPr>
              <a:t>Aim of this study : </a:t>
            </a:r>
          </a:p>
        </p:txBody>
      </p:sp>
      <p:sp>
        <p:nvSpPr>
          <p:cNvPr id="57" name="Freeform 14">
            <a:extLst>
              <a:ext uri="{FF2B5EF4-FFF2-40B4-BE49-F238E27FC236}">
                <a16:creationId xmlns:a16="http://schemas.microsoft.com/office/drawing/2014/main" id="{CD402DB2-A63A-9C9F-28BD-1D35EBE8E302}"/>
              </a:ext>
            </a:extLst>
          </p:cNvPr>
          <p:cNvSpPr/>
          <p:nvPr/>
        </p:nvSpPr>
        <p:spPr>
          <a:xfrm>
            <a:off x="1155389" y="4588373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6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8670" y="3299202"/>
            <a:ext cx="3510055" cy="1874064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3BC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350218" y="4991366"/>
            <a:ext cx="8235425" cy="8000734"/>
            <a:chOff x="-23042" y="60533"/>
            <a:chExt cx="6542159" cy="6355723"/>
          </a:xfrm>
        </p:grpSpPr>
        <p:sp>
          <p:nvSpPr>
            <p:cNvPr id="15" name="Freeform 15"/>
            <p:cNvSpPr/>
            <p:nvPr/>
          </p:nvSpPr>
          <p:spPr>
            <a:xfrm>
              <a:off x="-23042" y="60533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49367" r="223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 1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3BC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1419826"/>
            <a:ext cx="15197618" cy="87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3"/>
              </a:lnSpc>
            </a:pPr>
            <a:r>
              <a:rPr lang="en-US" sz="5159" dirty="0">
                <a:solidFill>
                  <a:srgbClr val="53BCFF"/>
                </a:solidFill>
                <a:latin typeface="Poppins Medium"/>
              </a:rPr>
              <a:t>Key Findings from Exploratory Data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5175" y="3730704"/>
            <a:ext cx="3957043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oppins"/>
              </a:rPr>
              <a:t>Time Spent </a:t>
            </a:r>
            <a:br>
              <a:rPr lang="en-US" sz="3600" dirty="0">
                <a:solidFill>
                  <a:srgbClr val="FFFFFF"/>
                </a:solidFill>
                <a:latin typeface="Poppins"/>
              </a:rPr>
            </a:br>
            <a:r>
              <a:rPr lang="en-US" sz="3600" dirty="0">
                <a:solidFill>
                  <a:srgbClr val="FFFFFF"/>
                </a:solidFill>
                <a:latin typeface="Poppins"/>
              </a:rPr>
              <a:t>on Website</a:t>
            </a:r>
          </a:p>
        </p:txBody>
      </p:sp>
      <p:sp>
        <p:nvSpPr>
          <p:cNvPr id="21" name="Freeform 21"/>
          <p:cNvSpPr/>
          <p:nvPr/>
        </p:nvSpPr>
        <p:spPr>
          <a:xfrm>
            <a:off x="-2070513" y="7759374"/>
            <a:ext cx="5424507" cy="5424507"/>
          </a:xfrm>
          <a:custGeom>
            <a:avLst/>
            <a:gdLst/>
            <a:ahLst/>
            <a:cxnLst/>
            <a:rect l="l" t="t" r="r" b="b"/>
            <a:pathLst>
              <a:path w="5424507" h="5424507">
                <a:moveTo>
                  <a:pt x="0" y="0"/>
                </a:moveTo>
                <a:lnTo>
                  <a:pt x="5424508" y="0"/>
                </a:lnTo>
                <a:lnTo>
                  <a:pt x="5424508" y="5424508"/>
                </a:lnTo>
                <a:lnTo>
                  <a:pt x="0" y="5424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3780979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4" y="0"/>
                </a:lnTo>
                <a:lnTo>
                  <a:pt x="1936294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C1BCAA75-25AA-8873-4A70-8C148F702F77}"/>
              </a:ext>
            </a:extLst>
          </p:cNvPr>
          <p:cNvGrpSpPr/>
          <p:nvPr/>
        </p:nvGrpSpPr>
        <p:grpSpPr>
          <a:xfrm>
            <a:off x="5375673" y="3345636"/>
            <a:ext cx="3510055" cy="1874064"/>
            <a:chOff x="0" y="0"/>
            <a:chExt cx="812800" cy="406400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A75F0CE9-FDAF-9BD1-3371-6D3FE80AA8EC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3BC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3338A805-722B-1A28-ECA4-CDFA92FBCC78}"/>
                </a:ext>
              </a:extLst>
            </p:cNvPr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TextBox 18">
            <a:extLst>
              <a:ext uri="{FF2B5EF4-FFF2-40B4-BE49-F238E27FC236}">
                <a16:creationId xmlns:a16="http://schemas.microsoft.com/office/drawing/2014/main" id="{AA1DAA3F-4DF8-C3F7-4447-EFA5A24153F7}"/>
              </a:ext>
            </a:extLst>
          </p:cNvPr>
          <p:cNvSpPr txBox="1"/>
          <p:nvPr/>
        </p:nvSpPr>
        <p:spPr>
          <a:xfrm>
            <a:off x="5152178" y="3777138"/>
            <a:ext cx="3957043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oppins"/>
              </a:rPr>
              <a:t>Visitor</a:t>
            </a:r>
            <a:br>
              <a:rPr lang="en-US" sz="3600" dirty="0">
                <a:solidFill>
                  <a:srgbClr val="FFFFFF"/>
                </a:solidFill>
                <a:latin typeface="Poppins"/>
              </a:rPr>
            </a:br>
            <a:r>
              <a:rPr lang="en-US" sz="3600" dirty="0">
                <a:solidFill>
                  <a:srgbClr val="FFFFFF"/>
                </a:solidFill>
                <a:latin typeface="Poppins"/>
              </a:rPr>
              <a:t>Type</a:t>
            </a:r>
          </a:p>
        </p:txBody>
      </p:sp>
      <p:grpSp>
        <p:nvGrpSpPr>
          <p:cNvPr id="29" name="Group 2">
            <a:extLst>
              <a:ext uri="{FF2B5EF4-FFF2-40B4-BE49-F238E27FC236}">
                <a16:creationId xmlns:a16="http://schemas.microsoft.com/office/drawing/2014/main" id="{F259E32D-1614-D1F5-A4A7-25D036789104}"/>
              </a:ext>
            </a:extLst>
          </p:cNvPr>
          <p:cNvGrpSpPr/>
          <p:nvPr/>
        </p:nvGrpSpPr>
        <p:grpSpPr>
          <a:xfrm>
            <a:off x="9222679" y="3345636"/>
            <a:ext cx="3510055" cy="1874064"/>
            <a:chOff x="0" y="0"/>
            <a:chExt cx="812800" cy="406400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F1DBD740-51B6-98C1-56A3-23F2AF56D1FF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3BC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7020DF36-50EC-AB58-5BC2-13F3BE112EA6}"/>
                </a:ext>
              </a:extLst>
            </p:cNvPr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" name="TextBox 18">
            <a:extLst>
              <a:ext uri="{FF2B5EF4-FFF2-40B4-BE49-F238E27FC236}">
                <a16:creationId xmlns:a16="http://schemas.microsoft.com/office/drawing/2014/main" id="{2A0285CE-5525-4B11-A94E-DBCD6224A587}"/>
              </a:ext>
            </a:extLst>
          </p:cNvPr>
          <p:cNvSpPr txBox="1"/>
          <p:nvPr/>
        </p:nvSpPr>
        <p:spPr>
          <a:xfrm>
            <a:off x="8999184" y="3777138"/>
            <a:ext cx="3957043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oppins"/>
              </a:rPr>
              <a:t>Page </a:t>
            </a:r>
            <a:br>
              <a:rPr lang="en-US" sz="3600" dirty="0">
                <a:solidFill>
                  <a:srgbClr val="FFFFFF"/>
                </a:solidFill>
                <a:latin typeface="Poppins"/>
              </a:rPr>
            </a:br>
            <a:r>
              <a:rPr lang="en-US" sz="3600" dirty="0">
                <a:solidFill>
                  <a:srgbClr val="FFFFFF"/>
                </a:solidFill>
                <a:latin typeface="Poppins"/>
              </a:rPr>
              <a:t>Values</a:t>
            </a:r>
          </a:p>
        </p:txBody>
      </p:sp>
      <p:grpSp>
        <p:nvGrpSpPr>
          <p:cNvPr id="33" name="Group 2">
            <a:extLst>
              <a:ext uri="{FF2B5EF4-FFF2-40B4-BE49-F238E27FC236}">
                <a16:creationId xmlns:a16="http://schemas.microsoft.com/office/drawing/2014/main" id="{51DD44BA-2224-FE48-BF84-052F0CB92E2B}"/>
              </a:ext>
            </a:extLst>
          </p:cNvPr>
          <p:cNvGrpSpPr/>
          <p:nvPr/>
        </p:nvGrpSpPr>
        <p:grpSpPr>
          <a:xfrm>
            <a:off x="1518895" y="5600700"/>
            <a:ext cx="3510055" cy="1874064"/>
            <a:chOff x="0" y="0"/>
            <a:chExt cx="812800" cy="406400"/>
          </a:xfrm>
        </p:grpSpPr>
        <p:sp>
          <p:nvSpPr>
            <p:cNvPr id="34" name="Freeform 3">
              <a:extLst>
                <a:ext uri="{FF2B5EF4-FFF2-40B4-BE49-F238E27FC236}">
                  <a16:creationId xmlns:a16="http://schemas.microsoft.com/office/drawing/2014/main" id="{EC577E5D-B8B8-F62D-37C8-5BE24E4EBF4B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3BC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TextBox 4">
              <a:extLst>
                <a:ext uri="{FF2B5EF4-FFF2-40B4-BE49-F238E27FC236}">
                  <a16:creationId xmlns:a16="http://schemas.microsoft.com/office/drawing/2014/main" id="{95B9EC3F-4A5E-6513-7664-CBB799BD75DB}"/>
                </a:ext>
              </a:extLst>
            </p:cNvPr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6" name="TextBox 18">
            <a:extLst>
              <a:ext uri="{FF2B5EF4-FFF2-40B4-BE49-F238E27FC236}">
                <a16:creationId xmlns:a16="http://schemas.microsoft.com/office/drawing/2014/main" id="{A2B8A9CA-3F23-514D-79B1-2C1A8C9F3CC5}"/>
              </a:ext>
            </a:extLst>
          </p:cNvPr>
          <p:cNvSpPr txBox="1"/>
          <p:nvPr/>
        </p:nvSpPr>
        <p:spPr>
          <a:xfrm>
            <a:off x="1295400" y="6032202"/>
            <a:ext cx="3957043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oppins"/>
              </a:rPr>
              <a:t>Exit</a:t>
            </a:r>
            <a:br>
              <a:rPr lang="en-US" sz="3600" dirty="0">
                <a:solidFill>
                  <a:srgbClr val="FFFFFF"/>
                </a:solidFill>
                <a:latin typeface="Poppins"/>
              </a:rPr>
            </a:br>
            <a:r>
              <a:rPr lang="en-US" sz="3600" dirty="0">
                <a:solidFill>
                  <a:srgbClr val="FFFFFF"/>
                </a:solidFill>
                <a:latin typeface="Poppins"/>
              </a:rPr>
              <a:t>Rate</a:t>
            </a:r>
          </a:p>
        </p:txBody>
      </p:sp>
      <p:grpSp>
        <p:nvGrpSpPr>
          <p:cNvPr id="37" name="Group 2">
            <a:extLst>
              <a:ext uri="{FF2B5EF4-FFF2-40B4-BE49-F238E27FC236}">
                <a16:creationId xmlns:a16="http://schemas.microsoft.com/office/drawing/2014/main" id="{2E46D43F-76D1-A31A-AA79-05DEA0C706C3}"/>
              </a:ext>
            </a:extLst>
          </p:cNvPr>
          <p:cNvGrpSpPr/>
          <p:nvPr/>
        </p:nvGrpSpPr>
        <p:grpSpPr>
          <a:xfrm>
            <a:off x="5365898" y="5647134"/>
            <a:ext cx="3510055" cy="1874064"/>
            <a:chOff x="0" y="0"/>
            <a:chExt cx="812800" cy="406400"/>
          </a:xfrm>
        </p:grpSpPr>
        <p:sp>
          <p:nvSpPr>
            <p:cNvPr id="38" name="Freeform 3">
              <a:extLst>
                <a:ext uri="{FF2B5EF4-FFF2-40B4-BE49-F238E27FC236}">
                  <a16:creationId xmlns:a16="http://schemas.microsoft.com/office/drawing/2014/main" id="{2C702DEB-29E1-CAD8-1F76-2D4E7A092D9D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3BC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TextBox 4">
              <a:extLst>
                <a:ext uri="{FF2B5EF4-FFF2-40B4-BE49-F238E27FC236}">
                  <a16:creationId xmlns:a16="http://schemas.microsoft.com/office/drawing/2014/main" id="{121C42E3-48E1-F286-6B6E-5507E6009C91}"/>
                </a:ext>
              </a:extLst>
            </p:cNvPr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0" name="TextBox 18">
            <a:extLst>
              <a:ext uri="{FF2B5EF4-FFF2-40B4-BE49-F238E27FC236}">
                <a16:creationId xmlns:a16="http://schemas.microsoft.com/office/drawing/2014/main" id="{6EEFA61C-39E0-93B5-E9B7-89D3774A78B1}"/>
              </a:ext>
            </a:extLst>
          </p:cNvPr>
          <p:cNvSpPr txBox="1"/>
          <p:nvPr/>
        </p:nvSpPr>
        <p:spPr>
          <a:xfrm>
            <a:off x="5142403" y="6078636"/>
            <a:ext cx="3957043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oppins"/>
              </a:rPr>
              <a:t>Bounce</a:t>
            </a:r>
            <a:br>
              <a:rPr lang="en-US" sz="3600" dirty="0">
                <a:solidFill>
                  <a:srgbClr val="FFFFFF"/>
                </a:solidFill>
                <a:latin typeface="Poppins"/>
              </a:rPr>
            </a:br>
            <a:r>
              <a:rPr lang="en-US" sz="3600" dirty="0">
                <a:solidFill>
                  <a:srgbClr val="FFFFFF"/>
                </a:solidFill>
                <a:latin typeface="Poppins"/>
              </a:rPr>
              <a:t>Rate</a:t>
            </a:r>
          </a:p>
        </p:txBody>
      </p:sp>
      <p:grpSp>
        <p:nvGrpSpPr>
          <p:cNvPr id="41" name="Group 2">
            <a:extLst>
              <a:ext uri="{FF2B5EF4-FFF2-40B4-BE49-F238E27FC236}">
                <a16:creationId xmlns:a16="http://schemas.microsoft.com/office/drawing/2014/main" id="{65096529-8FA7-07D7-FE6F-FD016D9E4587}"/>
              </a:ext>
            </a:extLst>
          </p:cNvPr>
          <p:cNvGrpSpPr/>
          <p:nvPr/>
        </p:nvGrpSpPr>
        <p:grpSpPr>
          <a:xfrm>
            <a:off x="9212904" y="5647134"/>
            <a:ext cx="3510055" cy="1874064"/>
            <a:chOff x="0" y="0"/>
            <a:chExt cx="812800" cy="406400"/>
          </a:xfrm>
        </p:grpSpPr>
        <p:sp>
          <p:nvSpPr>
            <p:cNvPr id="42" name="Freeform 3">
              <a:extLst>
                <a:ext uri="{FF2B5EF4-FFF2-40B4-BE49-F238E27FC236}">
                  <a16:creationId xmlns:a16="http://schemas.microsoft.com/office/drawing/2014/main" id="{1E884A0A-DE11-5F61-3C6B-0672D0909877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3BC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TextBox 4">
              <a:extLst>
                <a:ext uri="{FF2B5EF4-FFF2-40B4-BE49-F238E27FC236}">
                  <a16:creationId xmlns:a16="http://schemas.microsoft.com/office/drawing/2014/main" id="{B732CC01-C29A-A310-2AD9-7ED2F1664247}"/>
                </a:ext>
              </a:extLst>
            </p:cNvPr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4" name="TextBox 18">
            <a:extLst>
              <a:ext uri="{FF2B5EF4-FFF2-40B4-BE49-F238E27FC236}">
                <a16:creationId xmlns:a16="http://schemas.microsoft.com/office/drawing/2014/main" id="{3A5191F6-AE7D-DA68-125A-A42F2FB471BB}"/>
              </a:ext>
            </a:extLst>
          </p:cNvPr>
          <p:cNvSpPr txBox="1"/>
          <p:nvPr/>
        </p:nvSpPr>
        <p:spPr>
          <a:xfrm>
            <a:off x="8991600" y="6307167"/>
            <a:ext cx="3957043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oppins"/>
              </a:rPr>
              <a:t>Revenue</a:t>
            </a:r>
          </a:p>
        </p:txBody>
      </p:sp>
    </p:spTree>
    <p:extLst>
      <p:ext uri="{BB962C8B-B14F-4D97-AF65-F5344CB8AC3E}">
        <p14:creationId xmlns:p14="http://schemas.microsoft.com/office/powerpoint/2010/main" val="397303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768522" y="7574746"/>
            <a:ext cx="5424507" cy="5424507"/>
          </a:xfrm>
          <a:custGeom>
            <a:avLst/>
            <a:gdLst/>
            <a:ahLst/>
            <a:cxnLst/>
            <a:rect l="l" t="t" r="r" b="b"/>
            <a:pathLst>
              <a:path w="5424507" h="5424507">
                <a:moveTo>
                  <a:pt x="0" y="0"/>
                </a:moveTo>
                <a:lnTo>
                  <a:pt x="5424507" y="0"/>
                </a:lnTo>
                <a:lnTo>
                  <a:pt x="5424507" y="5424508"/>
                </a:lnTo>
                <a:lnTo>
                  <a:pt x="0" y="542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294077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5" y="0"/>
                </a:lnTo>
                <a:lnTo>
                  <a:pt x="1936295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422717"/>
            <a:ext cx="15201900" cy="877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23"/>
              </a:lnSpc>
            </a:pPr>
            <a:r>
              <a:rPr lang="en-US" sz="5159" dirty="0">
                <a:solidFill>
                  <a:srgbClr val="53BCFF"/>
                </a:solidFill>
                <a:latin typeface="Poppins Medium"/>
              </a:rPr>
              <a:t>Time Spent on Website</a:t>
            </a:r>
          </a:p>
        </p:txBody>
      </p:sp>
      <p:pic>
        <p:nvPicPr>
          <p:cNvPr id="9" name="Picture 8" descr="A graph of a graph showing a line of blue and white&#10;&#10;Description automatically generated with medium confidence">
            <a:extLst>
              <a:ext uri="{FF2B5EF4-FFF2-40B4-BE49-F238E27FC236}">
                <a16:creationId xmlns:a16="http://schemas.microsoft.com/office/drawing/2014/main" id="{85725B91-21CD-CB62-D901-98496326CE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43" y="2683743"/>
            <a:ext cx="12115801" cy="657455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194D2F-8AAC-8F1E-07F9-DBAAE896B38D}"/>
              </a:ext>
            </a:extLst>
          </p:cNvPr>
          <p:cNvCxnSpPr>
            <a:cxnSpLocks/>
          </p:cNvCxnSpPr>
          <p:nvPr/>
        </p:nvCxnSpPr>
        <p:spPr>
          <a:xfrm flipH="1">
            <a:off x="3581400" y="5676900"/>
            <a:ext cx="990600" cy="1066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77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768522" y="7574746"/>
            <a:ext cx="5424507" cy="5424507"/>
          </a:xfrm>
          <a:custGeom>
            <a:avLst/>
            <a:gdLst/>
            <a:ahLst/>
            <a:cxnLst/>
            <a:rect l="l" t="t" r="r" b="b"/>
            <a:pathLst>
              <a:path w="5424507" h="5424507">
                <a:moveTo>
                  <a:pt x="0" y="0"/>
                </a:moveTo>
                <a:lnTo>
                  <a:pt x="5424507" y="0"/>
                </a:lnTo>
                <a:lnTo>
                  <a:pt x="5424507" y="5424508"/>
                </a:lnTo>
                <a:lnTo>
                  <a:pt x="0" y="542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422717"/>
            <a:ext cx="15201900" cy="877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23"/>
              </a:lnSpc>
            </a:pPr>
            <a:r>
              <a:rPr lang="en-US" sz="5159" dirty="0">
                <a:solidFill>
                  <a:srgbClr val="53BCFF"/>
                </a:solidFill>
                <a:latin typeface="Poppins Medium"/>
              </a:rPr>
              <a:t>Visitor Type</a:t>
            </a:r>
          </a:p>
        </p:txBody>
      </p:sp>
      <p:sp>
        <p:nvSpPr>
          <p:cNvPr id="3" name="Freeform 3"/>
          <p:cNvSpPr/>
          <p:nvPr/>
        </p:nvSpPr>
        <p:spPr>
          <a:xfrm>
            <a:off x="12294077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5" y="0"/>
                </a:lnTo>
                <a:lnTo>
                  <a:pt x="1936295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 descr="A graph of sales&#10;&#10;Description automatically generated">
            <a:extLst>
              <a:ext uri="{FF2B5EF4-FFF2-40B4-BE49-F238E27FC236}">
                <a16:creationId xmlns:a16="http://schemas.microsoft.com/office/drawing/2014/main" id="{1FF52E1A-A5C5-FB5B-ED99-147F83AEE0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25825"/>
            <a:ext cx="11277600" cy="73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1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">
            <a:extLst>
              <a:ext uri="{FF2B5EF4-FFF2-40B4-BE49-F238E27FC236}">
                <a16:creationId xmlns:a16="http://schemas.microsoft.com/office/drawing/2014/main" id="{30150A38-8198-C4D2-8BDB-392742ABE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72545"/>
            <a:ext cx="14020800" cy="821445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422717"/>
            <a:ext cx="15201900" cy="877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2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59" b="0" i="0" u="none" strike="noStrike" kern="1200" cap="none" spc="0" normalizeH="0" baseline="0" noProof="0" dirty="0">
                <a:ln>
                  <a:noFill/>
                </a:ln>
                <a:solidFill>
                  <a:srgbClr val="53BC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Page Values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737BE5-D4B7-DA02-63E5-BD2A2885AB62}"/>
              </a:ext>
            </a:extLst>
          </p:cNvPr>
          <p:cNvSpPr/>
          <p:nvPr/>
        </p:nvSpPr>
        <p:spPr>
          <a:xfrm>
            <a:off x="1295400" y="7048500"/>
            <a:ext cx="3581400" cy="3238500"/>
          </a:xfrm>
          <a:prstGeom prst="ellipse">
            <a:avLst/>
          </a:prstGeom>
          <a:noFill/>
          <a:ln w="38100">
            <a:solidFill>
              <a:srgbClr val="BE4B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7CFF3B-EBBE-C947-679C-374943DB4F50}"/>
              </a:ext>
            </a:extLst>
          </p:cNvPr>
          <p:cNvCxnSpPr>
            <a:cxnSpLocks/>
          </p:cNvCxnSpPr>
          <p:nvPr/>
        </p:nvCxnSpPr>
        <p:spPr>
          <a:xfrm flipH="1">
            <a:off x="4381500" y="6438900"/>
            <a:ext cx="990600" cy="877741"/>
          </a:xfrm>
          <a:prstGeom prst="straightConnector1">
            <a:avLst/>
          </a:prstGeom>
          <a:ln w="76200">
            <a:solidFill>
              <a:srgbClr val="BE4B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graph of value and purchase&#10;&#10;Description automatically generated with medium confidence">
            <a:extLst>
              <a:ext uri="{FF2B5EF4-FFF2-40B4-BE49-F238E27FC236}">
                <a16:creationId xmlns:a16="http://schemas.microsoft.com/office/drawing/2014/main" id="{0B5BB4C8-C8A4-A528-E395-A6C47A1C9B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66" y="1088144"/>
            <a:ext cx="10027934" cy="6605013"/>
          </a:xfrm>
          <a:prstGeom prst="rect">
            <a:avLst/>
          </a:prstGeom>
          <a:ln w="47625">
            <a:solidFill>
              <a:schemeClr val="bg1"/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F993AAD5-88D9-D0D1-EFDC-6070124DF0AF}"/>
              </a:ext>
            </a:extLst>
          </p:cNvPr>
          <p:cNvSpPr/>
          <p:nvPr/>
        </p:nvSpPr>
        <p:spPr>
          <a:xfrm>
            <a:off x="3886200" y="8496301"/>
            <a:ext cx="11041366" cy="1676399"/>
          </a:xfrm>
          <a:prstGeom prst="ellipse">
            <a:avLst/>
          </a:prstGeom>
          <a:noFill/>
          <a:ln w="38100">
            <a:solidFill>
              <a:srgbClr val="BE4B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A screen shot of a graph&#10;&#10;Description automatically generated">
            <a:extLst>
              <a:ext uri="{FF2B5EF4-FFF2-40B4-BE49-F238E27FC236}">
                <a16:creationId xmlns:a16="http://schemas.microsoft.com/office/drawing/2014/main" id="{EB7ABB8C-5C92-182C-6C96-0DC7E66DAB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129055"/>
            <a:ext cx="10154151" cy="6564101"/>
          </a:xfrm>
          <a:prstGeom prst="rect">
            <a:avLst/>
          </a:prstGeom>
          <a:ln w="82550">
            <a:solidFill>
              <a:schemeClr val="bg1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F486E8-A209-C5B2-81D1-30E0C9631CCA}"/>
              </a:ext>
            </a:extLst>
          </p:cNvPr>
          <p:cNvCxnSpPr>
            <a:cxnSpLocks/>
          </p:cNvCxnSpPr>
          <p:nvPr/>
        </p:nvCxnSpPr>
        <p:spPr>
          <a:xfrm flipH="1">
            <a:off x="9220200" y="7886700"/>
            <a:ext cx="457200" cy="474468"/>
          </a:xfrm>
          <a:prstGeom prst="straightConnector1">
            <a:avLst/>
          </a:prstGeom>
          <a:ln w="76200">
            <a:solidFill>
              <a:srgbClr val="BE4B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34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7" grpId="0" animBg="1"/>
      <p:bldP spid="1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5664" y="5676900"/>
            <a:ext cx="7019375" cy="4026229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3261" b="-326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569241"/>
            <a:ext cx="12429820" cy="87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3"/>
              </a:lnSpc>
            </a:pPr>
            <a:r>
              <a:rPr lang="en-US" sz="5159" dirty="0">
                <a:solidFill>
                  <a:srgbClr val="53BCFF"/>
                </a:solidFill>
                <a:latin typeface="Poppins Medium"/>
              </a:rPr>
              <a:t>Machine Learning Models</a:t>
            </a:r>
          </a:p>
        </p:txBody>
      </p:sp>
      <p:sp>
        <p:nvSpPr>
          <p:cNvPr id="10" name="Freeform 10"/>
          <p:cNvSpPr/>
          <p:nvPr/>
        </p:nvSpPr>
        <p:spPr>
          <a:xfrm>
            <a:off x="-2070513" y="7759374"/>
            <a:ext cx="5424507" cy="5424507"/>
          </a:xfrm>
          <a:custGeom>
            <a:avLst/>
            <a:gdLst/>
            <a:ahLst/>
            <a:cxnLst/>
            <a:rect l="l" t="t" r="r" b="b"/>
            <a:pathLst>
              <a:path w="5424507" h="5424507">
                <a:moveTo>
                  <a:pt x="0" y="0"/>
                </a:moveTo>
                <a:lnTo>
                  <a:pt x="5424508" y="0"/>
                </a:lnTo>
                <a:lnTo>
                  <a:pt x="5424508" y="5424508"/>
                </a:lnTo>
                <a:lnTo>
                  <a:pt x="0" y="5424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80979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4" y="0"/>
                </a:lnTo>
                <a:lnTo>
                  <a:pt x="1936294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0372D14C-3C8F-D67A-965A-298A88D3C34C}"/>
              </a:ext>
            </a:extLst>
          </p:cNvPr>
          <p:cNvSpPr/>
          <p:nvPr/>
        </p:nvSpPr>
        <p:spPr>
          <a:xfrm>
            <a:off x="1144328" y="3154564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BD7620F9-560B-D0B5-2F04-A7E8DA579543}"/>
              </a:ext>
            </a:extLst>
          </p:cNvPr>
          <p:cNvSpPr/>
          <p:nvPr/>
        </p:nvSpPr>
        <p:spPr>
          <a:xfrm>
            <a:off x="1144328" y="4083213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551E8B4E-718F-AFDB-3616-A20F459DA043}"/>
              </a:ext>
            </a:extLst>
          </p:cNvPr>
          <p:cNvSpPr/>
          <p:nvPr/>
        </p:nvSpPr>
        <p:spPr>
          <a:xfrm>
            <a:off x="1144328" y="5011863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1"/>
                </a:lnTo>
                <a:lnTo>
                  <a:pt x="0" y="2879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7">
            <a:extLst>
              <a:ext uri="{FF2B5EF4-FFF2-40B4-BE49-F238E27FC236}">
                <a16:creationId xmlns:a16="http://schemas.microsoft.com/office/drawing/2014/main" id="{52A14231-B973-B06A-FFE9-FC056BDF7383}"/>
              </a:ext>
            </a:extLst>
          </p:cNvPr>
          <p:cNvSpPr txBox="1"/>
          <p:nvPr/>
        </p:nvSpPr>
        <p:spPr>
          <a:xfrm>
            <a:off x="1698990" y="2997526"/>
            <a:ext cx="4466604" cy="52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0"/>
              </a:lnSpc>
            </a:pPr>
            <a:r>
              <a:rPr lang="en-US" sz="3363" dirty="0">
                <a:solidFill>
                  <a:srgbClr val="FFFFFF"/>
                </a:solidFill>
                <a:latin typeface="Poppins Bold"/>
              </a:rPr>
              <a:t>Logistic Regression 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152B2A6C-90B6-3B94-7B9A-5BC753D843D9}"/>
              </a:ext>
            </a:extLst>
          </p:cNvPr>
          <p:cNvSpPr txBox="1"/>
          <p:nvPr/>
        </p:nvSpPr>
        <p:spPr>
          <a:xfrm>
            <a:off x="1700702" y="3867204"/>
            <a:ext cx="6757497" cy="57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09"/>
              </a:lnSpc>
            </a:pPr>
            <a:r>
              <a:rPr lang="en-US" sz="3363" dirty="0">
                <a:solidFill>
                  <a:srgbClr val="FFFFFF"/>
                </a:solidFill>
                <a:latin typeface="Poppins Bold"/>
              </a:rPr>
              <a:t>K Nearest Neighbor</a:t>
            </a:r>
          </a:p>
        </p:txBody>
      </p:sp>
      <p:sp>
        <p:nvSpPr>
          <p:cNvPr id="26" name="TextBox 29">
            <a:extLst>
              <a:ext uri="{FF2B5EF4-FFF2-40B4-BE49-F238E27FC236}">
                <a16:creationId xmlns:a16="http://schemas.microsoft.com/office/drawing/2014/main" id="{A7E1A171-08D0-FF32-AB57-491DB833A665}"/>
              </a:ext>
            </a:extLst>
          </p:cNvPr>
          <p:cNvSpPr txBox="1"/>
          <p:nvPr/>
        </p:nvSpPr>
        <p:spPr>
          <a:xfrm>
            <a:off x="1738577" y="4815687"/>
            <a:ext cx="5652823" cy="543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9"/>
              </a:lnSpc>
            </a:pPr>
            <a:r>
              <a:rPr lang="en-US" sz="3363" dirty="0">
                <a:solidFill>
                  <a:srgbClr val="FFFFFF"/>
                </a:solidFill>
                <a:latin typeface="Poppins Bold"/>
              </a:rPr>
              <a:t>Random Forest Classifier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graph showing a line of blue and white">
            <a:extLst>
              <a:ext uri="{FF2B5EF4-FFF2-40B4-BE49-F238E27FC236}">
                <a16:creationId xmlns:a16="http://schemas.microsoft.com/office/drawing/2014/main" id="{1E36B3E7-D872-3527-200F-641DE12DAA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75237"/>
            <a:ext cx="9356288" cy="5077125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028700" y="3033352"/>
            <a:ext cx="494183" cy="455884"/>
          </a:xfrm>
          <a:custGeom>
            <a:avLst/>
            <a:gdLst/>
            <a:ahLst/>
            <a:cxnLst/>
            <a:rect l="l" t="t" r="r" b="b"/>
            <a:pathLst>
              <a:path w="494183" h="455884">
                <a:moveTo>
                  <a:pt x="0" y="0"/>
                </a:moveTo>
                <a:lnTo>
                  <a:pt x="494183" y="0"/>
                </a:lnTo>
                <a:lnTo>
                  <a:pt x="494183" y="455884"/>
                </a:lnTo>
                <a:lnTo>
                  <a:pt x="0" y="455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422717"/>
            <a:ext cx="15201900" cy="877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23"/>
              </a:lnSpc>
            </a:pPr>
            <a:r>
              <a:rPr lang="en-US" sz="5159" dirty="0">
                <a:solidFill>
                  <a:srgbClr val="53BCFF"/>
                </a:solidFill>
                <a:latin typeface="Poppins Medium"/>
              </a:rPr>
              <a:t>Recommendations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86454" y="2931071"/>
            <a:ext cx="10003314" cy="536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9"/>
              </a:lnSpc>
            </a:pPr>
            <a:r>
              <a:rPr lang="en-US" sz="3149" dirty="0">
                <a:solidFill>
                  <a:srgbClr val="53BCFF"/>
                </a:solidFill>
                <a:latin typeface="Poppins"/>
              </a:rPr>
              <a:t>Increase customer engagement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6455" y="3669846"/>
            <a:ext cx="7805176" cy="1025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29"/>
              </a:lnSpc>
            </a:pPr>
            <a:r>
              <a:rPr lang="en-US" sz="2949" dirty="0">
                <a:solidFill>
                  <a:srgbClr val="FFFFFF"/>
                </a:solidFill>
                <a:latin typeface="Poppins"/>
              </a:rPr>
              <a:t>This can be achieved by drawing attention through personalized deals.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18286" y="2913923"/>
            <a:ext cx="10003314" cy="536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9"/>
              </a:lnSpc>
            </a:pPr>
            <a:r>
              <a:rPr lang="en-US" sz="3149" dirty="0">
                <a:solidFill>
                  <a:srgbClr val="53BCFF"/>
                </a:solidFill>
                <a:latin typeface="Poppins"/>
              </a:rPr>
              <a:t>Attract new customers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18287" y="3652698"/>
            <a:ext cx="7524246" cy="500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29"/>
              </a:lnSpc>
            </a:pPr>
            <a:r>
              <a:rPr lang="en-US" sz="2949" dirty="0">
                <a:solidFill>
                  <a:srgbClr val="FFFFFF"/>
                </a:solidFill>
                <a:latin typeface="Poppins"/>
              </a:rPr>
              <a:t>Ex. First purchase special discount</a:t>
            </a:r>
          </a:p>
        </p:txBody>
      </p:sp>
      <p:sp>
        <p:nvSpPr>
          <p:cNvPr id="10" name="Freeform 10"/>
          <p:cNvSpPr/>
          <p:nvPr/>
        </p:nvSpPr>
        <p:spPr>
          <a:xfrm>
            <a:off x="9560532" y="3016204"/>
            <a:ext cx="494183" cy="455884"/>
          </a:xfrm>
          <a:custGeom>
            <a:avLst/>
            <a:gdLst/>
            <a:ahLst/>
            <a:cxnLst/>
            <a:rect l="l" t="t" r="r" b="b"/>
            <a:pathLst>
              <a:path w="494183" h="455884">
                <a:moveTo>
                  <a:pt x="0" y="0"/>
                </a:moveTo>
                <a:lnTo>
                  <a:pt x="494183" y="0"/>
                </a:lnTo>
                <a:lnTo>
                  <a:pt x="494183" y="455884"/>
                </a:lnTo>
                <a:lnTo>
                  <a:pt x="0" y="455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C104A2-540C-0620-B558-64A7CE20062D}"/>
              </a:ext>
            </a:extLst>
          </p:cNvPr>
          <p:cNvCxnSpPr>
            <a:cxnSpLocks/>
          </p:cNvCxnSpPr>
          <p:nvPr/>
        </p:nvCxnSpPr>
        <p:spPr>
          <a:xfrm flipH="1">
            <a:off x="3048000" y="7513799"/>
            <a:ext cx="609600" cy="6696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A graph of sales&#10;&#10;Description automatically generated">
            <a:extLst>
              <a:ext uri="{FF2B5EF4-FFF2-40B4-BE49-F238E27FC236}">
                <a16:creationId xmlns:a16="http://schemas.microsoft.com/office/drawing/2014/main" id="{FDE34A94-0953-5888-A100-82B4998976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029" y="4975237"/>
            <a:ext cx="8098504" cy="50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</TotalTime>
  <Words>231</Words>
  <Application>Microsoft Office PowerPoint</Application>
  <PresentationFormat>Custom</PresentationFormat>
  <Paragraphs>55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Poppins Medium</vt:lpstr>
      <vt:lpstr>Poppins Ultra-Bold</vt:lpstr>
      <vt:lpstr>Calibri</vt:lpstr>
      <vt:lpstr>Wingdings</vt:lpstr>
      <vt:lpstr>Poppins Bold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</dc:creator>
  <cp:lastModifiedBy>Senda Nasr</cp:lastModifiedBy>
  <cp:revision>39</cp:revision>
  <dcterms:created xsi:type="dcterms:W3CDTF">2006-08-16T00:00:00Z</dcterms:created>
  <dcterms:modified xsi:type="dcterms:W3CDTF">2024-02-01T08:27:29Z</dcterms:modified>
  <dc:identifier>DAF7ZXbwtVE</dc:identifier>
</cp:coreProperties>
</file>